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4"/>
  </p:notes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291" r:id="rId41"/>
    <p:sldId id="292" r:id="rId42"/>
    <p:sldId id="320" r:id="rId43"/>
    <p:sldId id="321" r:id="rId44"/>
    <p:sldId id="294" r:id="rId45"/>
    <p:sldId id="296" r:id="rId46"/>
    <p:sldId id="325" r:id="rId47"/>
    <p:sldId id="298" r:id="rId48"/>
    <p:sldId id="302" r:id="rId49"/>
    <p:sldId id="300" r:id="rId50"/>
    <p:sldId id="324" r:id="rId51"/>
    <p:sldId id="265" r:id="rId52"/>
    <p:sldId id="323" r:id="rId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Viguier" initials="B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p:scale>
          <a:sx n="120" d="100"/>
          <a:sy n="120" d="100"/>
        </p:scale>
        <p:origin x="-108" y="6"/>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2-18T15:16:21.217" idx="1">
    <p:pos x="10" y="10"/>
    <p:text>precision du concept d'actor
definition de l'actor ?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18/12/2014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4205367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1555920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48</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51</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18/12/2014</a:t>
            </a:fld>
            <a:endParaRPr lang="fr-FR"/>
          </a:p>
        </p:txBody>
      </p:sp>
      <p:sp>
        <p:nvSpPr>
          <p:cNvPr id="8" name="Slide Number Placeholder 7"/>
          <p:cNvSpPr>
            <a:spLocks noGrp="1"/>
          </p:cNvSpPr>
          <p:nvPr>
            <p:ph type="sldNum" sz="quarter" idx="11"/>
          </p:nvPr>
        </p:nvSpPr>
        <p:spPr>
          <a:xfrm>
            <a:off x="9760505" y="699872"/>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Footer Placeholder 8"/>
          <p:cNvSpPr>
            <a:spLocks noGrp="1"/>
          </p:cNvSpPr>
          <p:nvPr>
            <p:ph type="ftr" sz="quarter" idx="12"/>
          </p:nvPr>
        </p:nvSpPr>
        <p:spPr/>
        <p:txBody>
          <a:bodyPr/>
          <a:lstStyle/>
          <a:p>
            <a:endParaRPr lang="fr-F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5"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18/12/2014</a:t>
            </a:fld>
            <a:endParaRPr lang="fr-F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9752554" y="699874"/>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4"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44602"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18/12/2014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9752554" y="699866"/>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18/12/2014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a:xfrm>
            <a:off x="9752553" y="702248"/>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18/12/2014</a:t>
            </a:fld>
            <a:endParaRPr lang="fr-FR"/>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a:xfrm>
            <a:off x="9744602" y="710199"/>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60506"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18/12/2014</a:t>
            </a:fld>
            <a:endParaRPr lang="fr-FR"/>
          </a:p>
        </p:txBody>
      </p:sp>
      <p:sp>
        <p:nvSpPr>
          <p:cNvPr id="6" name="Slide Number Placeholder 5"/>
          <p:cNvSpPr>
            <a:spLocks noGrp="1"/>
          </p:cNvSpPr>
          <p:nvPr>
            <p:ph type="sldNum" sz="quarter" idx="4"/>
          </p:nvPr>
        </p:nvSpPr>
        <p:spPr>
          <a:xfrm>
            <a:off x="9744602" y="678395"/>
            <a:ext cx="1254937" cy="301752"/>
          </a:xfrm>
          <a:prstGeom prst="rect">
            <a:avLst/>
          </a:prstGeom>
        </p:spPr>
        <p:txBody>
          <a:bodyPr vert="horz" lIns="91440" tIns="45720" rIns="91440" bIns="45720" rtlCol="0" anchor="ctr"/>
          <a:lstStyle>
            <a:lvl1pPr algn="r">
              <a:defRPr sz="2800" b="1">
                <a:solidFill>
                  <a:srgbClr val="FF3300"/>
                </a:solidFill>
              </a:defRPr>
            </a:lvl1pPr>
          </a:lstStyle>
          <a:p>
            <a:fld id="{789A2A0C-D44F-4523-8D1A-D12B62504EB2}" type="slidenum">
              <a:rPr lang="fr-FR" smtClean="0"/>
              <a:pPr/>
              <a:t>‹#›</a:t>
            </a:fld>
            <a:endParaRPr lang="fr-FR" dirty="0"/>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dirty="0"/>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dirty="0" err="1">
                <a:latin typeface="Calibri" charset="0"/>
              </a:rPr>
              <a:t>Calculus</a:t>
            </a:r>
            <a:r>
              <a:rPr lang="fr-FR" sz="2000" dirty="0">
                <a:latin typeface="Calibri" charset="0"/>
              </a:rPr>
              <a:t> power : 11.38 GFLOPS</a:t>
            </a:r>
          </a:p>
          <a:p>
            <a:pPr marL="0" indent="0">
              <a:buNone/>
            </a:pPr>
            <a:r>
              <a:rPr lang="fr-FR" sz="2000" dirty="0" err="1">
                <a:latin typeface="Calibri" charset="0"/>
              </a:rPr>
              <a:t>Evaluate</a:t>
            </a:r>
            <a:r>
              <a:rPr lang="fr-FR" sz="2000" dirty="0">
                <a:latin typeface="Calibri" charset="0"/>
              </a:rPr>
              <a:t> </a:t>
            </a:r>
            <a:r>
              <a:rPr lang="fr-FR" sz="2000" dirty="0" err="1">
                <a:latin typeface="Calibri" charset="0"/>
              </a:rPr>
              <a:t>between</a:t>
            </a:r>
            <a:r>
              <a:rPr lang="fr-FR" sz="2000" dirty="0">
                <a:latin typeface="Calibri" charset="0"/>
              </a:rPr>
              <a:t> 100 and 300 million positions per second.</a:t>
            </a:r>
          </a:p>
          <a:p>
            <a:pPr marL="0" indent="0">
              <a:buNone/>
            </a:pPr>
            <a:r>
              <a:rPr lang="fr-FR" sz="2000" dirty="0">
                <a:latin typeface="Calibri" charset="0"/>
              </a:rPr>
              <a:t>Read 12 moves </a:t>
            </a:r>
            <a:r>
              <a:rPr lang="fr-FR" sz="2000" dirty="0" err="1">
                <a:latin typeface="Calibri" charset="0"/>
              </a:rPr>
              <a:t>ahead</a:t>
            </a:r>
            <a:r>
              <a:rPr lang="fr-FR" sz="2000" dirty="0">
                <a:latin typeface="Calibri" charset="0"/>
              </a:rPr>
              <a:t>.</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FLOP =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normAutofit/>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2614133"/>
            <a:ext cx="2743200" cy="1569660"/>
          </a:xfrm>
          <a:prstGeom prst="rect">
            <a:avLst/>
          </a:prstGeom>
        </p:spPr>
        <p:txBody>
          <a:bodyPr rtlCol="0">
            <a:spAutoFit/>
          </a:bodyPr>
          <a:lstStyle/>
          <a:p>
            <a:pPr algn="ctr"/>
            <a:r>
              <a:rPr lang="en-US" sz="2400" dirty="0">
                <a:solidFill>
                  <a:srgbClr val="0070C0"/>
                </a:solidFill>
              </a:rPr>
              <a:t>Global tree</a:t>
            </a:r>
            <a:r>
              <a:rPr lang="en-US" sz="2400" dirty="0"/>
              <a:t> with </a:t>
            </a:r>
            <a:r>
              <a:rPr lang="en-US" sz="2400" dirty="0" smtClean="0"/>
              <a:t>parallel </a:t>
            </a:r>
            <a:r>
              <a:rPr lang="en-US" sz="2400" dirty="0"/>
              <a:t>access of the same node for random games</a:t>
            </a:r>
            <a:endParaRPr lang="fr-FR" sz="2000"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
        <p:nvSpPr>
          <p:cNvPr id="12" name="Titre 1"/>
          <p:cNvSpPr>
            <a:spLocks noGrp="1"/>
          </p:cNvSpPr>
          <p:nvPr>
            <p:ph type="title"/>
          </p:nvPr>
        </p:nvSpPr>
        <p:spPr>
          <a:xfrm>
            <a:off x="925002" y="639828"/>
            <a:ext cx="9753600" cy="1154097"/>
          </a:xfrm>
        </p:spPr>
        <p:txBody>
          <a:bodyPr/>
          <a:lstStyle/>
          <a:p>
            <a:r>
              <a:rPr lang="fr-FR" dirty="0" err="1"/>
              <a:t>Leaf</a:t>
            </a:r>
            <a:r>
              <a:rPr lang="fr-FR" dirty="0"/>
              <a:t> </a:t>
            </a:r>
            <a:r>
              <a:rPr lang="fr-FR" dirty="0" err="1"/>
              <a:t>Parallelization</a:t>
            </a:r>
            <a:endParaRPr lang="fr-FR" dirty="0"/>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2847567"/>
            <a:ext cx="2743200" cy="1200329"/>
          </a:xfrm>
          <a:prstGeom prst="rect">
            <a:avLst/>
          </a:prstGeom>
        </p:spPr>
        <p:txBody>
          <a:bodyPr rtlCol="0">
            <a:spAutoFit/>
          </a:bodyPr>
          <a:lstStyle/>
          <a:p>
            <a:pPr algn="ctr"/>
            <a:r>
              <a:rPr lang="en-US" sz="2400" dirty="0">
                <a:solidFill>
                  <a:srgbClr val="0070C0"/>
                </a:solidFill>
              </a:rPr>
              <a:t>Global tree</a:t>
            </a:r>
            <a:r>
              <a:rPr lang="en-US" sz="2400" dirty="0"/>
              <a:t> with random access by all of the actors</a:t>
            </a:r>
            <a:endParaRPr lang="fr-FR" sz="2000" dirty="0"/>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
        <p:nvSpPr>
          <p:cNvPr id="12" name="Titre 1"/>
          <p:cNvSpPr>
            <a:spLocks noGrp="1"/>
          </p:cNvSpPr>
          <p:nvPr>
            <p:ph type="title"/>
          </p:nvPr>
        </p:nvSpPr>
        <p:spPr>
          <a:xfrm>
            <a:off x="925002" y="639828"/>
            <a:ext cx="9753600" cy="1154097"/>
          </a:xfrm>
        </p:spPr>
        <p:txBody>
          <a:bodyPr>
            <a:normAutofit/>
          </a:bodyPr>
          <a:lstStyle/>
          <a:p>
            <a:r>
              <a:rPr lang="fr-FR" dirty="0" err="1" smtClean="0"/>
              <a:t>Tree</a:t>
            </a:r>
            <a:r>
              <a:rPr lang="fr-FR" dirty="0" smtClean="0"/>
              <a:t> </a:t>
            </a:r>
            <a:r>
              <a:rPr lang="fr-FR" dirty="0" err="1" smtClean="0"/>
              <a:t>Parallelization</a:t>
            </a:r>
            <a:r>
              <a:rPr lang="fr-FR" dirty="0" smtClean="0"/>
              <a:t> </a:t>
            </a:r>
            <a:r>
              <a:rPr lang="fr-FR" i="1" dirty="0"/>
              <a:t>(</a:t>
            </a:r>
            <a:r>
              <a:rPr lang="fr-FR" i="1" dirty="0" err="1"/>
              <a:t>with</a:t>
            </a:r>
            <a:r>
              <a:rPr lang="fr-FR" i="1" dirty="0"/>
              <a:t> local </a:t>
            </a:r>
            <a:r>
              <a:rPr lang="fr-FR" i="1" dirty="0" err="1"/>
              <a:t>mutexes</a:t>
            </a:r>
            <a:r>
              <a:rPr lang="fr-FR" i="1" dirty="0" smtClean="0"/>
              <a:t>)</a:t>
            </a:r>
            <a:endParaRPr lang="fr-FR" dirty="0"/>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047213" y="2400354"/>
            <a:ext cx="3076123" cy="3047992"/>
          </a:xfrm>
          <a:prstGeom prst="rect">
            <a:avLst/>
          </a:prstGeom>
        </p:spPr>
      </p:pic>
      <p:sp>
        <p:nvSpPr>
          <p:cNvPr id="7" name="ZoneTexte 6"/>
          <p:cNvSpPr txBox="1"/>
          <p:nvPr/>
        </p:nvSpPr>
        <p:spPr>
          <a:xfrm>
            <a:off x="1062963" y="2904497"/>
            <a:ext cx="2743200" cy="1569660"/>
          </a:xfrm>
          <a:prstGeom prst="rect">
            <a:avLst/>
          </a:prstGeom>
        </p:spPr>
        <p:txBody>
          <a:bodyPr rtlCol="0">
            <a:spAutoFit/>
          </a:bodyPr>
          <a:lstStyle/>
          <a:p>
            <a:pPr algn="ctr"/>
            <a:r>
              <a:rPr lang="en-US" sz="2400" dirty="0"/>
              <a:t>Each actor has a copy of the tree and merge it at the end of the time</a:t>
            </a:r>
            <a:endParaRPr lang="fr-FR" sz="2000"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
        <p:nvSpPr>
          <p:cNvPr id="11" name="Titre 1"/>
          <p:cNvSpPr>
            <a:spLocks noGrp="1"/>
          </p:cNvSpPr>
          <p:nvPr>
            <p:ph type="title"/>
          </p:nvPr>
        </p:nvSpPr>
        <p:spPr>
          <a:xfrm>
            <a:off x="925002" y="639828"/>
            <a:ext cx="9753600" cy="1154097"/>
          </a:xfrm>
        </p:spPr>
        <p:txBody>
          <a:bodyPr/>
          <a:lstStyle/>
          <a:p>
            <a:r>
              <a:rPr lang="fr-FR" dirty="0" err="1" smtClean="0"/>
              <a:t>Root</a:t>
            </a:r>
            <a:r>
              <a:rPr lang="fr-FR" dirty="0" smtClean="0"/>
              <a:t> </a:t>
            </a:r>
            <a:r>
              <a:rPr lang="fr-FR" dirty="0" err="1"/>
              <a:t>Parallelization</a:t>
            </a:r>
            <a:endParaRPr lang="fr-FR" dirty="0"/>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4154984"/>
          </a:xfrm>
          <a:prstGeom prst="rect">
            <a:avLst/>
          </a:prstGeom>
        </p:spPr>
        <p:txBody>
          <a:bodyPr rtlCol="0">
            <a:spAutoFit/>
          </a:bodyPr>
          <a:lstStyle/>
          <a:p>
            <a:r>
              <a:rPr lang="fr-FR" sz="2400" dirty="0"/>
              <a:t>MCTS </a:t>
            </a:r>
            <a:r>
              <a:rPr lang="fr-FR" sz="2400" dirty="0" err="1"/>
              <a:t>algorithm</a:t>
            </a:r>
            <a:r>
              <a:rPr lang="fr-FR" sz="2400" dirty="0"/>
              <a:t>:</a:t>
            </a:r>
          </a:p>
          <a:p>
            <a:pPr marL="342900" indent="-342900">
              <a:buClr>
                <a:srgbClr val="FF3300"/>
              </a:buClr>
              <a:buFont typeface="Arial" panose="020B0604020202020204" pitchFamily="34" charset="0"/>
              <a:buChar char="•"/>
            </a:pPr>
            <a:r>
              <a:rPr lang="en-US" sz="2000" dirty="0"/>
              <a:t>Parallelization</a:t>
            </a:r>
            <a:r>
              <a:rPr lang="fr-FR" sz="2000" dirty="0" smtClean="0"/>
              <a:t>:</a:t>
            </a:r>
            <a:br>
              <a:rPr lang="fr-FR" sz="2000" dirty="0" smtClean="0"/>
            </a:br>
            <a:r>
              <a:rPr lang="fr-FR" sz="2000" dirty="0" smtClean="0"/>
              <a:t>  </a:t>
            </a:r>
            <a:r>
              <a:rPr lang="en-US" sz="2000" dirty="0" smtClean="0"/>
              <a:t>Dispatching </a:t>
            </a:r>
            <a:r>
              <a:rPr lang="en-US" sz="2000" dirty="0"/>
              <a:t>of data </a:t>
            </a:r>
            <a:r>
              <a:rPr lang="en-US" sz="2000" dirty="0" smtClean="0"/>
              <a:t>in different threads</a:t>
            </a:r>
          </a:p>
          <a:p>
            <a:pPr marL="342900" indent="-342900">
              <a:buClr>
                <a:srgbClr val="FF3300"/>
              </a:buClr>
              <a:buFont typeface="Arial" panose="020B0604020202020204" pitchFamily="34" charset="0"/>
              <a:buChar char="•"/>
            </a:pPr>
            <a:endParaRPr lang="en-US" sz="2000" dirty="0"/>
          </a:p>
          <a:p>
            <a:pPr marL="342900" indent="-342900">
              <a:buClr>
                <a:srgbClr val="FF3300"/>
              </a:buClr>
              <a:buFont typeface="Arial" panose="020B0604020202020204" pitchFamily="34" charset="0"/>
              <a:buChar char="•"/>
            </a:pPr>
            <a:r>
              <a:rPr lang="fr-FR" sz="2000" dirty="0" err="1" smtClean="0"/>
              <a:t>Calculus</a:t>
            </a:r>
            <a:r>
              <a:rPr lang="fr-FR" sz="2000" dirty="0" smtClean="0"/>
              <a:t> </a:t>
            </a:r>
            <a:r>
              <a:rPr lang="fr-FR" sz="2000" dirty="0"/>
              <a:t>of </a:t>
            </a:r>
            <a:r>
              <a:rPr lang="fr-FR" sz="2000" dirty="0" smtClean="0"/>
              <a:t>moves</a:t>
            </a:r>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Set </a:t>
            </a:r>
            <a:r>
              <a:rPr lang="en-US" sz="2000" dirty="0"/>
              <a:t>of </a:t>
            </a:r>
            <a:r>
              <a:rPr lang="en-US" sz="2000" dirty="0" smtClean="0"/>
              <a:t>rules</a:t>
            </a:r>
            <a:endParaRPr lang="fr-FR" sz="2000" dirty="0"/>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Merging </a:t>
            </a:r>
            <a:r>
              <a:rPr lang="en-US" sz="2000" dirty="0"/>
              <a:t>the </a:t>
            </a:r>
            <a:r>
              <a:rPr lang="en-US" sz="2000" dirty="0" smtClean="0"/>
              <a:t>results</a:t>
            </a:r>
            <a:endParaRPr lang="fr-FR" sz="2000" dirty="0"/>
          </a:p>
          <a:p>
            <a:pPr marL="342900" indent="-342900">
              <a:buClr>
                <a:srgbClr val="FF3300"/>
              </a:buClr>
              <a:buFont typeface="Arial" panose="020B0604020202020204" pitchFamily="34" charset="0"/>
              <a:buChar char="•"/>
            </a:pPr>
            <a:endParaRPr lang="fr-FR" sz="2000" dirty="0">
              <a:solidFill>
                <a:srgbClr val="000000"/>
              </a:solidFill>
            </a:endParaRPr>
          </a:p>
          <a:p>
            <a:pPr marL="342900" indent="-342900">
              <a:buClr>
                <a:srgbClr val="FF3300"/>
              </a:buClr>
              <a:buFont typeface="Arial" panose="020B0604020202020204" pitchFamily="34" charset="0"/>
              <a:buChar char="•"/>
            </a:pPr>
            <a:r>
              <a:rPr lang="en-US" sz="2000" dirty="0" smtClean="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smtClean="0">
                <a:solidFill>
                  <a:srgbClr val="FF3300"/>
                </a:solidFill>
              </a:rPr>
              <a:t>Specifications</a:t>
            </a:r>
            <a:endParaRPr lang="fr-FR" b="1" dirty="0" smtClean="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solidFill>
                <a:schemeClr val="bg1"/>
              </a:solidFill>
            </a:endParaRPr>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Actor model</a:t>
            </a:r>
          </a:p>
        </p:txBody>
      </p:sp>
      <p:sp>
        <p:nvSpPr>
          <p:cNvPr id="3" name="Espace réservé du contenu 2"/>
          <p:cNvSpPr>
            <a:spLocks noGrp="1"/>
          </p:cNvSpPr>
          <p:nvPr>
            <p:ph idx="1"/>
          </p:nvPr>
        </p:nvSpPr>
        <p:spPr>
          <a:xfrm>
            <a:off x="836626" y="2215239"/>
            <a:ext cx="8128611" cy="4351338"/>
          </a:xfrm>
        </p:spPr>
        <p:txBody>
          <a:bodyPr/>
          <a:lstStyle/>
          <a:p>
            <a:r>
              <a:rPr lang="fr-FR" dirty="0" err="1"/>
              <a:t>Actor's</a:t>
            </a:r>
            <a:r>
              <a:rPr lang="fr-FR" dirty="0"/>
              <a:t> </a:t>
            </a:r>
            <a:r>
              <a:rPr lang="fr-FR" dirty="0" err="1"/>
              <a:t>possibilities</a:t>
            </a:r>
            <a:r>
              <a:rPr lang="fr-FR" dirty="0"/>
              <a:t> :</a:t>
            </a:r>
          </a:p>
          <a:p>
            <a:endParaRPr lang="fr-FR" dirty="0"/>
          </a:p>
          <a:p>
            <a:pPr lvl="1"/>
            <a:r>
              <a:rPr lang="fr-FR" dirty="0" err="1">
                <a:latin typeface="Calibri" charset="0"/>
              </a:rPr>
              <a:t>sends</a:t>
            </a:r>
            <a:r>
              <a:rPr lang="fr-FR" dirty="0">
                <a:latin typeface="Calibri" charset="0"/>
              </a:rPr>
              <a:t> </a:t>
            </a:r>
            <a:r>
              <a:rPr lang="en-US" dirty="0">
                <a:latin typeface="Calibri" charset="0"/>
              </a:rPr>
              <a:t>messages to other actors</a:t>
            </a:r>
          </a:p>
          <a:p>
            <a:pPr lvl="1"/>
            <a:endParaRPr lang="en-US" dirty="0"/>
          </a:p>
          <a:p>
            <a:pPr lvl="1"/>
            <a:r>
              <a:rPr lang="fr-FR" dirty="0" err="1">
                <a:latin typeface="Calibri" charset="0"/>
              </a:rPr>
              <a:t>creates</a:t>
            </a:r>
            <a:r>
              <a:rPr lang="fr-FR" dirty="0">
                <a:latin typeface="Calibri" charset="0"/>
              </a:rPr>
              <a:t> </a:t>
            </a:r>
            <a:r>
              <a:rPr lang="en-US" dirty="0">
                <a:latin typeface="Calibri" charset="0"/>
              </a:rPr>
              <a:t>new actors</a:t>
            </a:r>
          </a:p>
          <a:p>
            <a:pPr lvl="1"/>
            <a:endParaRPr lang="en-US" dirty="0">
              <a:latin typeface="Calibri" charset="0"/>
            </a:endParaRPr>
          </a:p>
          <a:p>
            <a:pPr lvl="1"/>
            <a:r>
              <a:rPr lang="fr-FR" dirty="0" err="1">
                <a:latin typeface="Calibri" charset="0"/>
              </a:rPr>
              <a:t>adapts</a:t>
            </a:r>
            <a:r>
              <a:rPr lang="fr-FR" dirty="0">
                <a:latin typeface="Calibri" charset="0"/>
              </a:rPr>
              <a:t> </a:t>
            </a:r>
            <a:r>
              <a:rPr lang="en-US" dirty="0">
                <a:latin typeface="Calibri" charset="0"/>
              </a:rPr>
              <a:t>their behavior</a:t>
            </a:r>
          </a:p>
          <a:p>
            <a:pPr lvl="1"/>
            <a:endParaRPr lang="fr-FR" dirty="0">
              <a:latin typeface="Calibri" charset="0"/>
            </a:endParaRPr>
          </a:p>
          <a:p>
            <a:r>
              <a:rPr lang="fr-FR" dirty="0" err="1"/>
              <a:t>Chosen</a:t>
            </a:r>
            <a:r>
              <a:rPr lang="fr-FR" dirty="0"/>
              <a:t> </a:t>
            </a:r>
            <a:r>
              <a:rPr lang="fr-FR" dirty="0" err="1"/>
              <a:t>framework</a:t>
            </a:r>
            <a:r>
              <a:rPr lang="fr-FR" dirty="0"/>
              <a:t> : C++ Actor Framework (CAF)</a:t>
            </a: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40</a:t>
            </a:fld>
            <a:endParaRPr lang="fr-FR"/>
          </a:p>
        </p:txBody>
      </p:sp>
    </p:spTree>
    <p:extLst>
      <p:ext uri="{BB962C8B-B14F-4D97-AF65-F5344CB8AC3E}">
        <p14:creationId xmlns:p14="http://schemas.microsoft.com/office/powerpoint/2010/main" val="3604945957"/>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Another</a:t>
            </a:r>
            <a:r>
              <a:rPr lang="fr-FR" dirty="0"/>
              <a:t> </a:t>
            </a:r>
            <a:r>
              <a:rPr lang="fr-FR" dirty="0" err="1"/>
              <a:t>way</a:t>
            </a:r>
            <a:r>
              <a:rPr lang="fr-FR" dirty="0"/>
              <a:t> to </a:t>
            </a:r>
            <a:r>
              <a:rPr lang="fr-FR" dirty="0" err="1"/>
              <a:t>parallelize</a:t>
            </a:r>
            <a:endParaRPr lang="fr-FR" dirty="0"/>
          </a:p>
        </p:txBody>
      </p:sp>
      <p:sp>
        <p:nvSpPr>
          <p:cNvPr id="3" name="Espace réservé du contenu 2"/>
          <p:cNvSpPr>
            <a:spLocks noGrp="1"/>
          </p:cNvSpPr>
          <p:nvPr>
            <p:ph idx="1"/>
          </p:nvPr>
        </p:nvSpPr>
        <p:spPr/>
        <p:txBody>
          <a:bodyPr/>
          <a:lstStyle/>
          <a:p>
            <a:endParaRPr lang="fr-FR"/>
          </a:p>
          <a:p>
            <a:r>
              <a:rPr lang="en-US"/>
              <a:t>Message Passing Interface (MPI)</a:t>
            </a:r>
          </a:p>
          <a:p>
            <a:endParaRPr lang="fr-FR"/>
          </a:p>
          <a:p>
            <a:r>
              <a:rPr lang="en-US"/>
              <a:t>OpenMP</a:t>
            </a:r>
          </a:p>
          <a:p>
            <a:endParaRPr lang="fr-FR"/>
          </a:p>
          <a:p>
            <a:r>
              <a:rPr lang="en-US"/>
              <a:t>OpenACC</a:t>
            </a:r>
            <a:endParaRPr lang="fr-F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217699870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p:txBody>
          <a:bodyPr>
            <a:normAutofit/>
          </a:bodyPr>
          <a:lstStyle/>
          <a:p>
            <a:r>
              <a:rPr lang="fr-FR" sz="2400" dirty="0"/>
              <a:t>Actor model :</a:t>
            </a:r>
          </a:p>
          <a:p>
            <a:endParaRPr lang="fr-FR" sz="2400" dirty="0"/>
          </a:p>
          <a:p>
            <a:pPr lvl="1">
              <a:buFont typeface="Arial" panose="020B0604020202020204" pitchFamily="34" charset="0"/>
              <a:buChar char="•"/>
            </a:pPr>
            <a:r>
              <a:rPr lang="fr-FR" sz="2000" dirty="0"/>
              <a:t>Abstract concept</a:t>
            </a:r>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p:txBody>
          <a:bodyPr>
            <a:normAutofit/>
          </a:bodyPr>
          <a:lstStyle/>
          <a:p>
            <a:r>
              <a:rPr lang="fr-FR" sz="2400" dirty="0" err="1"/>
              <a:t>Dedicated</a:t>
            </a:r>
            <a:r>
              <a:rPr lang="fr-FR" sz="2400" dirty="0"/>
              <a:t> </a:t>
            </a:r>
            <a:r>
              <a:rPr lang="fr-FR" sz="2400" dirty="0" err="1"/>
              <a:t>programming</a:t>
            </a:r>
            <a:r>
              <a:rPr lang="fr-FR" sz="2400" dirty="0"/>
              <a:t> :</a:t>
            </a:r>
          </a:p>
          <a:p>
            <a:pPr>
              <a:buFont typeface="Arial" panose="020B0604020202020204" pitchFamily="34" charset="0"/>
              <a:buChar char="•"/>
            </a:pPr>
            <a:endParaRPr lang="fr-FR" sz="2400" dirty="0"/>
          </a:p>
          <a:p>
            <a:pPr lvl="1">
              <a:buFont typeface="Arial" panose="020B0604020202020204" pitchFamily="34" charset="0"/>
              <a:buChar char="•"/>
            </a:pPr>
            <a:r>
              <a:rPr lang="fr-FR" sz="2000" dirty="0"/>
              <a:t>Cluster -&gt;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1361431" y="2661506"/>
            <a:ext cx="6898082" cy="3088281"/>
          </a:xfrm>
        </p:spPr>
        <p:txBody>
          <a:bodyPr/>
          <a:lstStyle/>
          <a:p>
            <a:r>
              <a:rPr lang="fr-FR" dirty="0" smtClean="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658621"/>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44</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036321" y="2425147"/>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5709037" y="2600077"/>
            <a:ext cx="6225872" cy="3912041"/>
          </a:xfrm>
        </p:spPr>
        <p:txBody>
          <a:bodyPr>
            <a:normAutofit lnSpcReduction="100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a:t>
            </a:r>
            <a:r>
              <a:rPr lang="en-US" b="1" dirty="0" smtClean="0">
                <a:solidFill>
                  <a:srgbClr val="7030A0"/>
                </a:solidFill>
                <a:latin typeface="Courier New" panose="02070309020205020404" pitchFamily="49" charset="0"/>
                <a:cs typeface="Courier New" panose="02070309020205020404" pitchFamily="49" charset="0"/>
              </a:rPr>
              <a:t>), create(Anew</a:t>
            </a:r>
            <a:r>
              <a:rPr lang="en-US" b="1" dirty="0">
                <a:solidFill>
                  <a:srgbClr val="7030A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b="1" dirty="0" smtClean="0">
                <a:solidFill>
                  <a:srgbClr val="7030A0"/>
                </a:solidFill>
                <a:latin typeface="Courier New" panose="02070309020205020404" pitchFamily="49" charset="0"/>
                <a:cs typeface="Courier New" panose="02070309020205020404" pitchFamily="49" charset="0"/>
              </a:rPr>
              <a:t>#</a:t>
            </a: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solidFill>
                  <a:schemeClr val="bg1"/>
                </a:solidFill>
              </a:rPr>
              <a:t>Specifications</a:t>
            </a:r>
            <a:endParaRPr lang="fr-FR" dirty="0" smtClean="0">
              <a:solidFill>
                <a:schemeClr val="bg1"/>
              </a:solidFill>
            </a:endParaRPr>
          </a:p>
          <a:p>
            <a:pPr marL="514350" indent="-514350">
              <a:buFont typeface="+mj-lt"/>
              <a:buAutoNum type="arabicPeriod"/>
            </a:pPr>
            <a:r>
              <a:rPr lang="en-US" b="1" dirty="0">
                <a:solidFill>
                  <a:srgbClr val="FF0000"/>
                </a:solidFill>
              </a:rPr>
              <a:t>Development </a:t>
            </a:r>
            <a:r>
              <a:rPr lang="en-US" b="1" dirty="0" smtClean="0">
                <a:solidFill>
                  <a:srgbClr val="FF0000"/>
                </a:solidFill>
              </a:rPr>
              <a:t>Methodologies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58856196"/>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normAutofit fontScale="90000"/>
          </a:bodyPr>
          <a:lstStyle/>
          <a:p>
            <a:pPr marL="0" indent="0">
              <a:lnSpc>
                <a:spcPct val="150000"/>
              </a:lnSpc>
            </a:pPr>
            <a:r>
              <a:rPr lang="en-US" dirty="0">
                <a:solidFill>
                  <a:srgbClr val="FF3300"/>
                </a:solidFill>
              </a:rPr>
              <a:t>Agile Methodology:</a:t>
            </a:r>
            <a:endParaRPr lang="en-US" dirty="0">
              <a:latin typeface="Calibri" charset="0"/>
            </a:endParaRPr>
          </a:p>
        </p:txBody>
      </p:sp>
      <p:sp>
        <p:nvSpPr>
          <p:cNvPr id="3" name="Content Placeholder 2"/>
          <p:cNvSpPr>
            <a:spLocks noGrp="1"/>
          </p:cNvSpPr>
          <p:nvPr>
            <p:ph idx="1"/>
          </p:nvPr>
        </p:nvSpPr>
        <p:spPr>
          <a:xfrm>
            <a:off x="689295" y="3186097"/>
            <a:ext cx="5188791" cy="1870932"/>
          </a:xfrm>
        </p:spPr>
        <p:txBody>
          <a:bodyPr>
            <a:normAutofit/>
          </a:bodyPr>
          <a:lstStyle/>
          <a:p>
            <a:r>
              <a:rPr lang="en-US" sz="2400" dirty="0" smtClean="0"/>
              <a:t>Iterative </a:t>
            </a:r>
            <a:r>
              <a:rPr lang="en-US" sz="2400" dirty="0"/>
              <a:t>software development </a:t>
            </a:r>
            <a:r>
              <a:rPr lang="en-US" sz="2400" dirty="0" smtClean="0"/>
              <a:t/>
            </a:r>
            <a:br>
              <a:rPr lang="en-US" sz="2400" dirty="0" smtClean="0"/>
            </a:br>
            <a:r>
              <a:rPr lang="en-US" sz="2400" dirty="0" smtClean="0"/>
              <a:t>methodology </a:t>
            </a:r>
            <a:r>
              <a:rPr lang="en-US" sz="2400" dirty="0"/>
              <a:t>for building and </a:t>
            </a:r>
            <a:r>
              <a:rPr lang="en-US" sz="2400" dirty="0" smtClean="0"/>
              <a:t>testing </a:t>
            </a:r>
            <a:r>
              <a:rPr lang="en-US" sz="2400" dirty="0"/>
              <a:t>the software incrementally.</a:t>
            </a:r>
          </a:p>
          <a:p>
            <a:pPr marL="45720" indent="0" algn="just">
              <a:lnSpc>
                <a:spcPct val="150000"/>
              </a:lnSpc>
              <a:buNone/>
            </a:pPr>
            <a:endParaRPr lang="en-US" dirty="0"/>
          </a:p>
        </p:txBody>
      </p:sp>
      <p:pic>
        <p:nvPicPr>
          <p:cNvPr id="4" name="Picture 3" descr="KdKKT.png"/>
          <p:cNvPicPr>
            <a:picLocks noChangeAspect="1"/>
          </p:cNvPicPr>
          <p:nvPr/>
        </p:nvPicPr>
        <p:blipFill>
          <a:blip r:embed="rId3"/>
          <a:stretch>
            <a:fillRect/>
          </a:stretch>
        </p:blipFill>
        <p:spPr>
          <a:xfrm>
            <a:off x="4786686" y="2093014"/>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47</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t>
            </a:r>
            <a:r>
              <a:rPr lang="en-US" sz="3600" dirty="0" smtClean="0"/>
              <a:t>Areas :</a:t>
            </a:r>
            <a:endParaRPr lang="en-US" sz="3600" dirty="0"/>
          </a:p>
        </p:txBody>
      </p:sp>
      <p:sp>
        <p:nvSpPr>
          <p:cNvPr id="3" name="Content Placeholder 2"/>
          <p:cNvSpPr>
            <a:spLocks noGrp="1"/>
          </p:cNvSpPr>
          <p:nvPr>
            <p:ph idx="1"/>
          </p:nvPr>
        </p:nvSpPr>
        <p:spPr>
          <a:xfrm>
            <a:off x="870006" y="2242334"/>
            <a:ext cx="3845341" cy="3164554"/>
          </a:xfrm>
        </p:spPr>
        <p:txBody>
          <a:bodyPr>
            <a:normAutofit/>
          </a:bodyPr>
          <a:lstStyle/>
          <a:p>
            <a:endParaRPr lang="en-US" dirty="0" smtClean="0">
              <a:latin typeface="Calibri" charset="0"/>
            </a:endParaRPr>
          </a:p>
          <a:p>
            <a:endParaRPr lang="en-US" dirty="0">
              <a:latin typeface="Calibri" charset="0"/>
            </a:endParaRPr>
          </a:p>
          <a:p>
            <a:r>
              <a:rPr lang="en-US" dirty="0" smtClean="0">
                <a:latin typeface="Calibri" charset="0"/>
              </a:rPr>
              <a:t>Regular </a:t>
            </a:r>
            <a:r>
              <a:rPr lang="en-US" dirty="0">
                <a:latin typeface="Calibri" charset="0"/>
              </a:rPr>
              <a:t>meetings </a:t>
            </a:r>
          </a:p>
          <a:p>
            <a:r>
              <a:rPr lang="en-US" dirty="0">
                <a:latin typeface="Calibri" charset="0"/>
              </a:rPr>
              <a:t>"To Do" list </a:t>
            </a:r>
          </a:p>
          <a:p>
            <a:r>
              <a:rPr lang="en-US" dirty="0">
                <a:latin typeface="Calibri" charset="0"/>
              </a:rPr>
              <a:t>Estimation of time and resources </a:t>
            </a:r>
          </a:p>
          <a:p>
            <a:pPr marL="0" indent="0">
              <a:buNone/>
            </a:pPr>
            <a:endParaRPr lang="en-US" dirty="0">
              <a:latin typeface="Calibri" charset="0"/>
            </a:endParaRPr>
          </a:p>
          <a:p>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48</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5" name="Picture 4" descr="poker-wallpaper-AA-and-chips.jpg"/>
          <p:cNvPicPr>
            <a:picLocks noChangeAspect="1"/>
          </p:cNvPicPr>
          <p:nvPr/>
        </p:nvPicPr>
        <p:blipFill>
          <a:blip r:embed="rId3"/>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49</a:t>
            </a:fld>
            <a:endParaRPr lang="fr-FR"/>
          </a:p>
        </p:txBody>
      </p:sp>
      <p:graphicFrame>
        <p:nvGraphicFramePr>
          <p:cNvPr id="8" name="Table 7"/>
          <p:cNvGraphicFramePr>
            <a:graphicFrameLocks noGrp="1"/>
          </p:cNvGraphicFramePr>
          <p:nvPr>
            <p:extLst>
              <p:ext uri="{D42A27DB-BD31-4B8C-83A1-F6EECF244321}">
                <p14:modId xmlns:p14="http://schemas.microsoft.com/office/powerpoint/2010/main" val="3557856121"/>
              </p:ext>
            </p:extLst>
          </p:nvPr>
        </p:nvGraphicFramePr>
        <p:xfrm>
          <a:off x="531976" y="5295568"/>
          <a:ext cx="11061032" cy="911839"/>
        </p:xfrm>
        <a:graphic>
          <a:graphicData uri="http://schemas.openxmlformats.org/drawingml/2006/table">
            <a:tbl>
              <a:tblPr firstRow="1" bandRow="1">
                <a:tableStyleId>{72833802-FEF1-4C79-8D5D-14CF1EAF98D9}</a:tableStyleId>
              </a:tblPr>
              <a:tblGrid>
                <a:gridCol w="2664448"/>
                <a:gridCol w="1025719"/>
                <a:gridCol w="914400"/>
                <a:gridCol w="925949"/>
                <a:gridCol w="1382629"/>
                <a:gridCol w="1382629"/>
                <a:gridCol w="769474"/>
                <a:gridCol w="1995784"/>
              </a:tblGrid>
              <a:tr h="421420">
                <a:tc>
                  <a:txBody>
                    <a:bodyPr/>
                    <a:lstStyle/>
                    <a:p>
                      <a:pPr algn="ctr"/>
                      <a:endParaRPr lang="en-US" sz="1800" dirty="0" smtClean="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solidFill>
                            <a:srgbClr val="000000"/>
                          </a:solidFill>
                          <a:latin typeface="Calibri" charset="0"/>
                        </a:rPr>
                        <a:t>Gabriel</a:t>
                      </a: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Prateek</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Mikaïl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Baptiste</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t>Beno</a:t>
                      </a:r>
                      <a:r>
                        <a:rPr lang="fr-FR" sz="1800" dirty="0" smtClean="0"/>
                        <a:t>î</a:t>
                      </a:r>
                      <a:r>
                        <a:rPr lang="en-US" sz="1800" dirty="0" smtClean="0"/>
                        <a:t>t</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latin typeface="Calibri" charset="0"/>
                        </a:rPr>
                        <a:t>Dan</a:t>
                      </a:r>
                    </a:p>
                  </a:txBody>
                  <a:tcPr>
                    <a:solidFill>
                      <a:schemeClr val="accent2">
                        <a:alpha val="27000"/>
                      </a:schemeClr>
                    </a:solidFill>
                  </a:tcPr>
                </a:tc>
                <a:tc>
                  <a:txBody>
                    <a:bodyPr/>
                    <a:lstStyle/>
                    <a:p>
                      <a:pPr algn="ctr"/>
                      <a:r>
                        <a:rPr lang="en-US" sz="1800" dirty="0" smtClean="0"/>
                        <a:t>Final Workload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MCTS general</a:t>
                      </a:r>
                      <a:r>
                        <a:rPr lang="en-US" baseline="0" dirty="0" smtClean="0"/>
                        <a:t> algorithm</a:t>
                      </a:r>
                      <a:endParaRPr lang="en-US" dirty="0"/>
                    </a:p>
                  </a:txBody>
                  <a:tcPr/>
                </a:tc>
                <a:tc>
                  <a:txBody>
                    <a:bodyPr/>
                    <a:lstStyle/>
                    <a:p>
                      <a:pPr algn="ctr"/>
                      <a:r>
                        <a:rPr lang="en-US" dirty="0" smtClean="0"/>
                        <a:t>7,5</a:t>
                      </a:r>
                      <a:endParaRPr lang="en-US" dirty="0"/>
                    </a:p>
                  </a:txBody>
                  <a:tcPr/>
                </a:tc>
                <a:tc>
                  <a:txBody>
                    <a:bodyPr/>
                    <a:lstStyle/>
                    <a:p>
                      <a:pPr algn="ctr"/>
                      <a:r>
                        <a:rPr lang="en-US" dirty="0" smtClean="0"/>
                        <a:t>50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c>
                  <a:txBody>
                    <a:bodyPr/>
                    <a:lstStyle/>
                    <a:p>
                      <a:pPr algn="ctr"/>
                      <a:r>
                        <a:rPr lang="en-US" dirty="0" smtClean="0"/>
                        <a:t>3</a:t>
                      </a:r>
                      <a:endParaRPr lang="en-US" dirty="0"/>
                    </a:p>
                  </a:txBody>
                  <a:tcPr/>
                </a:tc>
                <a:tc>
                  <a:txBody>
                    <a:bodyPr/>
                    <a:lstStyle/>
                    <a:p>
                      <a:pPr algn="ctr"/>
                      <a:r>
                        <a:rPr lang="en-US" dirty="0" smtClean="0"/>
                        <a:t>25</a:t>
                      </a:r>
                      <a:endParaRPr lang="en-US" dirty="0"/>
                    </a:p>
                  </a:txBody>
                  <a:tcPr/>
                </a:tc>
              </a:tr>
            </a:tbl>
          </a:graphicData>
        </a:graphic>
      </p:graphicFrame>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t>Which</a:t>
            </a:r>
            <a:r>
              <a:rPr lang="fr-FR" sz="2800" dirty="0"/>
              <a:t> </a:t>
            </a:r>
            <a:r>
              <a:rPr lang="fr-FR" sz="2800" dirty="0" err="1"/>
              <a:t>algorithm</a:t>
            </a:r>
            <a:r>
              <a:rPr lang="fr-FR" sz="2800" dirty="0"/>
              <a:t>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Moves read ahead by</a:t>
                      </a:r>
                      <a:r>
                        <a:rPr lang="en-US" sz="1800" baseline="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
        <p:nvSpPr>
          <p:cNvPr id="3" name="Content Placeholder 2"/>
          <p:cNvSpPr>
            <a:spLocks noGrp="1"/>
          </p:cNvSpPr>
          <p:nvPr>
            <p:ph idx="1"/>
          </p:nvPr>
        </p:nvSpPr>
        <p:spPr>
          <a:xfrm>
            <a:off x="1091981" y="1802240"/>
            <a:ext cx="3591783" cy="4472610"/>
          </a:xfrm>
        </p:spPr>
        <p:txBody>
          <a:bodyPr/>
          <a:lstStyle/>
          <a:p>
            <a:endParaRPr lang="en-US" dirty="0" smtClean="0">
              <a:latin typeface="Calibri" charset="0"/>
            </a:endParaRPr>
          </a:p>
          <a:p>
            <a:endParaRPr lang="en-US" dirty="0">
              <a:latin typeface="Calibri" charset="0"/>
            </a:endParaRPr>
          </a:p>
          <a:p>
            <a:endParaRPr lang="en-US" dirty="0" smtClean="0">
              <a:latin typeface="Calibri" charset="0"/>
            </a:endParaRPr>
          </a:p>
          <a:p>
            <a:r>
              <a:rPr lang="en-US" dirty="0" smtClean="0">
                <a:latin typeface="Calibri" charset="0"/>
              </a:rPr>
              <a:t>Prioritization </a:t>
            </a:r>
            <a:r>
              <a:rPr lang="en-US" dirty="0">
                <a:latin typeface="Calibri" charset="0"/>
              </a:rPr>
              <a:t>of tasks </a:t>
            </a:r>
          </a:p>
          <a:p>
            <a:r>
              <a:rPr lang="en-US" dirty="0">
                <a:latin typeface="Calibri" charset="0"/>
              </a:rPr>
              <a:t>Development using top to </a:t>
            </a:r>
            <a:r>
              <a:rPr lang="en-US" dirty="0" smtClean="0">
                <a:latin typeface="Calibri" charset="0"/>
              </a:rPr>
              <a:t>bottom </a:t>
            </a:r>
            <a:r>
              <a:rPr lang="en-US" dirty="0">
                <a:latin typeface="Calibri" charset="0"/>
              </a:rPr>
              <a:t>approach </a:t>
            </a:r>
          </a:p>
          <a:p>
            <a:r>
              <a:rPr lang="en-US" dirty="0">
                <a:latin typeface="Calibri" charset="0"/>
              </a:rPr>
              <a:t>Feedback from the end user or the team </a:t>
            </a:r>
          </a:p>
          <a:p>
            <a:r>
              <a:rPr lang="en-US" dirty="0">
                <a:latin typeface="Calibri" charset="0"/>
              </a:rPr>
              <a:t>Iterations </a:t>
            </a:r>
          </a:p>
          <a:p>
            <a:pPr marL="45720" indent="0">
              <a:buNone/>
            </a:pPr>
            <a:endParaRPr lang="en-US" dirty="0"/>
          </a:p>
        </p:txBody>
      </p:sp>
      <p:sp>
        <p:nvSpPr>
          <p:cNvPr id="4" name="Slide Number Placeholder 3"/>
          <p:cNvSpPr>
            <a:spLocks noGrp="1"/>
          </p:cNvSpPr>
          <p:nvPr>
            <p:ph type="sldNum" sz="quarter" idx="12"/>
          </p:nvPr>
        </p:nvSpPr>
        <p:spPr/>
        <p:txBody>
          <a:bodyPr/>
          <a:lstStyle/>
          <a:p>
            <a:fld id="{789A2A0C-D44F-4523-8D1A-D12B62504EB2}" type="slidenum">
              <a:rPr lang="fr-FR" smtClean="0"/>
              <a:pPr/>
              <a:t>50</a:t>
            </a:fld>
            <a:endParaRPr lang="fr-FR" dirty="0"/>
          </a:p>
        </p:txBody>
      </p:sp>
      <p:sp>
        <p:nvSpPr>
          <p:cNvPr id="5" name="Title 1"/>
          <p:cNvSpPr txBox="1">
            <a:spLocks/>
          </p:cNvSpPr>
          <p:nvPr/>
        </p:nvSpPr>
        <p:spPr>
          <a:xfrm>
            <a:off x="1013129" y="842204"/>
            <a:ext cx="10515600" cy="9600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t>Key Areas :</a:t>
            </a:r>
            <a:endParaRPr lang="en-US" sz="36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Tree>
    <p:extLst>
      <p:ext uri="{BB962C8B-B14F-4D97-AF65-F5344CB8AC3E}">
        <p14:creationId xmlns:p14="http://schemas.microsoft.com/office/powerpoint/2010/main" val="1068323298"/>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dirty="0"/>
              <a:t>Monte Carle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636192"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63619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636192"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51</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52</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785652"/>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smtClean="0"/>
              <a:t>parallelization</a:t>
            </a:r>
            <a:endParaRPr lang="fr-FR" sz="2400" dirty="0"/>
          </a:p>
          <a:p>
            <a:pPr marL="800100" lvl="1" indent="-342900">
              <a:buClr>
                <a:srgbClr val="FF3300"/>
              </a:buClr>
              <a:buFont typeface="Arial" panose="020B0604020202020204" pitchFamily="34" charset="0"/>
              <a:buChar char="•"/>
            </a:pPr>
            <a:r>
              <a:rPr lang="en-US" sz="2400" dirty="0" smtClean="0">
                <a:solidFill>
                  <a:srgbClr val="000000"/>
                </a:solidFill>
              </a:rPr>
              <a:t>GPU </a:t>
            </a:r>
            <a:r>
              <a:rPr lang="fr-FR" sz="2400" dirty="0" err="1">
                <a:solidFill>
                  <a:srgbClr val="000000"/>
                </a:solidFill>
              </a:rPr>
              <a:t>parallelization</a:t>
            </a:r>
            <a:endParaRPr lang="fr-FR" sz="2400" dirty="0">
              <a:solidFill>
                <a:srgbClr val="000000"/>
              </a:solidFill>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rPr>
              <a:t>Develop</a:t>
            </a:r>
            <a:r>
              <a:rPr lang="fr-FR" sz="2400" dirty="0" smtClean="0">
                <a:solidFill>
                  <a:srgbClr val="000000"/>
                </a:solidFill>
              </a:rPr>
              <a:t> </a:t>
            </a:r>
            <a:r>
              <a:rPr lang="en-US" sz="2400" dirty="0">
                <a:solidFill>
                  <a:srgbClr val="000000"/>
                </a:solidFill>
              </a:rPr>
              <a:t>the solution </a:t>
            </a:r>
            <a:r>
              <a:rPr lang="en-US" sz="2400" dirty="0" smtClean="0">
                <a:solidFill>
                  <a:srgbClr val="000000"/>
                </a:solidFill>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Computers </a:t>
            </a:r>
            <a:r>
              <a:rPr lang="fr-FR" sz="2400" dirty="0">
                <a:solidFill>
                  <a:srgbClr val="000000"/>
                </a:solidFill>
              </a:rPr>
              <a:t>of </a:t>
            </a:r>
            <a:r>
              <a:rPr lang="en-US" sz="2400" dirty="0">
                <a:solidFill>
                  <a:srgbClr val="000000"/>
                </a:solidFill>
              </a:rPr>
              <a:t>our </a:t>
            </a:r>
            <a:r>
              <a:rPr lang="en-US" sz="2400" dirty="0" smtClean="0">
                <a:solidFill>
                  <a:srgbClr val="000000"/>
                </a:solidFill>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rPr>
              <a:t>G</a:t>
            </a:r>
            <a:r>
              <a:rPr lang="en-US" sz="2400" dirty="0" smtClean="0">
                <a:solidFill>
                  <a:srgbClr val="000000"/>
                </a:solidFill>
              </a:rPr>
              <a:t>rid'5000</a:t>
            </a:r>
            <a:r>
              <a:rPr lang="fr-FR" sz="2400" dirty="0">
                <a:solidFill>
                  <a:srgbClr val="000000"/>
                </a:solidFill>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emplate>
  <TotalTime>156</TotalTime>
  <Words>1489</Words>
  <Application>Microsoft Office PowerPoint</Application>
  <PresentationFormat>Custom</PresentationFormat>
  <Paragraphs>494</Paragraphs>
  <Slides>52</Slides>
  <Notes>50</Notes>
  <HiddenSlides>2</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Leaf Parallelization</vt:lpstr>
      <vt:lpstr>Tree Parallelization (with local mutexes)</vt:lpstr>
      <vt:lpstr>Root Parallelization</vt:lpstr>
      <vt:lpstr>PowerPoint Presentation</vt:lpstr>
      <vt:lpstr>Contents</vt:lpstr>
      <vt:lpstr>PowerPoint Presentation</vt:lpstr>
      <vt:lpstr>PowerPoint Presentation</vt:lpstr>
      <vt:lpstr>Contents</vt:lpstr>
      <vt:lpstr>Hardware infrastructure</vt:lpstr>
      <vt:lpstr>Actor model</vt:lpstr>
      <vt:lpstr>Another way to parallelize</vt:lpstr>
      <vt:lpstr>Technical solutions</vt:lpstr>
      <vt:lpstr>C++ Actor Framework</vt:lpstr>
      <vt:lpstr>MPI</vt:lpstr>
      <vt:lpstr>OpenMP / OpenACC </vt:lpstr>
      <vt:lpstr>Contents</vt:lpstr>
      <vt:lpstr>Agile Methodology:</vt:lpstr>
      <vt:lpstr>Key Areas :</vt:lpstr>
      <vt:lpstr>Planning Poker Estimation Technique </vt:lpstr>
      <vt:lpstr>PowerPoint Presentation</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92</cp:revision>
  <dcterms:created xsi:type="dcterms:W3CDTF">2013-08-01T12:25:05Z</dcterms:created>
  <dcterms:modified xsi:type="dcterms:W3CDTF">2014-12-18T14:44:24Z</dcterms:modified>
</cp:coreProperties>
</file>